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3"/>
  </p:notes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57" r:id="rId10"/>
    <p:sldId id="272" r:id="rId11"/>
    <p:sldId id="25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65497" autoAdjust="0"/>
  </p:normalViewPr>
  <p:slideViewPr>
    <p:cSldViewPr snapToGrid="0">
      <p:cViewPr varScale="1">
        <p:scale>
          <a:sx n="50" d="100"/>
          <a:sy n="50" d="100"/>
        </p:scale>
        <p:origin x="955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BEB6F-0A66-4F7E-889B-E16409A9F2B1}" type="datetimeFigureOut">
              <a:rPr lang="en-US" smtClean="0"/>
              <a:t>4/23/2019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0BC5AA-396D-4719-A4B6-C92768FAEB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24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0BC5AA-396D-4719-A4B6-C92768FAEB8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46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4/23/2019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4/23/2019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Underlying Philosophies of dispute resolution</a:t>
            </a:r>
            <a:br>
              <a:rPr lang="en-US" sz="40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endParaRPr lang="en-US" sz="20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7" y="4571999"/>
            <a:ext cx="8337199" cy="1152395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Richard Traub</a:t>
            </a:r>
          </a:p>
          <a:p>
            <a:pPr algn="ctr"/>
            <a:r>
              <a:rPr lang="en-US" dirty="0" smtClean="0"/>
              <a:t>Traub Lieberman Straus &amp; Shrewsberry LLP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829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assumptions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472" y="-297603"/>
            <a:ext cx="5366703" cy="7155603"/>
          </a:xfrm>
        </p:spPr>
      </p:pic>
    </p:spTree>
    <p:extLst>
      <p:ext uri="{BB962C8B-B14F-4D97-AF65-F5344CB8AC3E}">
        <p14:creationId xmlns:p14="http://schemas.microsoft.com/office/powerpoint/2010/main" val="32075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word about Assumptions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 back to our test.  Look at the person next to you.  </a:t>
            </a:r>
          </a:p>
          <a:p>
            <a:pPr lvl="1"/>
            <a:r>
              <a:rPr lang="en-US" dirty="0" smtClean="0"/>
              <a:t>Do they take sugar in their coffee or tea?</a:t>
            </a:r>
          </a:p>
          <a:p>
            <a:pPr lvl="1"/>
            <a:r>
              <a:rPr lang="en-US" dirty="0" smtClean="0"/>
              <a:t>What is their favorite sport?</a:t>
            </a:r>
          </a:p>
          <a:p>
            <a:pPr lvl="1"/>
            <a:r>
              <a:rPr lang="en-US" dirty="0" smtClean="0"/>
              <a:t>Favorite animal?</a:t>
            </a:r>
          </a:p>
          <a:p>
            <a:pPr lvl="1"/>
            <a:r>
              <a:rPr lang="en-US" dirty="0" smtClean="0"/>
              <a:t>What political party to they support?</a:t>
            </a:r>
          </a:p>
          <a:p>
            <a:pPr lvl="1"/>
            <a:r>
              <a:rPr lang="en-US" dirty="0" smtClean="0"/>
              <a:t>What is their favorite movie?</a:t>
            </a:r>
          </a:p>
          <a:p>
            <a:r>
              <a:rPr lang="en-US" dirty="0" smtClean="0"/>
              <a:t>We all make assumptions but are we open to questioning them</a:t>
            </a:r>
          </a:p>
          <a:p>
            <a:r>
              <a:rPr lang="en-US" dirty="0" smtClean="0"/>
              <a:t>Just answering those questions is a form of stereotyping</a:t>
            </a:r>
          </a:p>
          <a:p>
            <a:r>
              <a:rPr lang="en-US" dirty="0" smtClean="0"/>
              <a:t>If that person knows your assumptions, will they be offended</a:t>
            </a:r>
          </a:p>
          <a:p>
            <a:r>
              <a:rPr lang="en-US" dirty="0" smtClean="0"/>
              <a:t>Bottom line – Listen; Summarize; Question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50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6631" y="0"/>
            <a:ext cx="6464833" cy="6766160"/>
          </a:xfrm>
        </p:spPr>
      </p:pic>
    </p:spTree>
    <p:extLst>
      <p:ext uri="{BB962C8B-B14F-4D97-AF65-F5344CB8AC3E}">
        <p14:creationId xmlns:p14="http://schemas.microsoft.com/office/powerpoint/2010/main" val="4854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Philosophies of mediation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Ownership</a:t>
            </a:r>
          </a:p>
          <a:p>
            <a:r>
              <a:rPr lang="en-US" sz="3600" dirty="0" smtClean="0"/>
              <a:t>Empowerment</a:t>
            </a:r>
          </a:p>
          <a:p>
            <a:r>
              <a:rPr lang="en-US" sz="3600" dirty="0" smtClean="0"/>
              <a:t>Impartiality</a:t>
            </a:r>
          </a:p>
          <a:p>
            <a:r>
              <a:rPr lang="en-US" sz="3600" dirty="0" smtClean="0"/>
              <a:t>No-Blame Approach</a:t>
            </a:r>
          </a:p>
          <a:p>
            <a:r>
              <a:rPr lang="en-US" sz="3600" dirty="0" smtClean="0"/>
              <a:t>Confidentiality</a:t>
            </a:r>
          </a:p>
          <a:p>
            <a:r>
              <a:rPr lang="en-US" sz="3600" dirty="0" smtClean="0"/>
              <a:t>Adult-Adult Relationship-Not Parent -Child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7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Ownership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84192"/>
          </a:xfrm>
        </p:spPr>
        <p:txBody>
          <a:bodyPr>
            <a:normAutofit/>
          </a:bodyPr>
          <a:lstStyle/>
          <a:p>
            <a:r>
              <a:rPr lang="en-US" dirty="0" smtClean="0"/>
              <a:t>Those involved in a dispute have the responsibility to resolve it – not the mediator.  </a:t>
            </a:r>
          </a:p>
          <a:p>
            <a:pPr lvl="1"/>
            <a:r>
              <a:rPr lang="en-US" dirty="0" smtClean="0"/>
              <a:t>Mediator is to help them resolve it for themselves.</a:t>
            </a:r>
          </a:p>
          <a:p>
            <a:pPr lvl="1"/>
            <a:r>
              <a:rPr lang="en-US" dirty="0" smtClean="0"/>
              <a:t>It is only the parties that can resolve the dispute.</a:t>
            </a:r>
          </a:p>
          <a:p>
            <a:pPr lvl="1"/>
            <a:r>
              <a:rPr lang="en-US" dirty="0" smtClean="0"/>
              <a:t>No ownership means no resolution</a:t>
            </a:r>
          </a:p>
          <a:p>
            <a:r>
              <a:rPr lang="en-US" dirty="0" smtClean="0"/>
              <a:t>There is rarely a party that is clearly right and clearly wrong.</a:t>
            </a:r>
          </a:p>
          <a:p>
            <a:r>
              <a:rPr lang="en-US" dirty="0" smtClean="0"/>
              <a:t>Lack of Ownership is the Belief: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hat the only option for resolution is to build and bigger and bigger case</a:t>
            </a:r>
          </a:p>
          <a:p>
            <a:pPr lvl="1"/>
            <a:r>
              <a:rPr lang="en-US" dirty="0" smtClean="0"/>
              <a:t>That  you have to abdicate responsibility for your situation for anything to change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688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empowerment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Latest Buzz Word?</a:t>
            </a:r>
          </a:p>
          <a:p>
            <a:r>
              <a:rPr lang="en-US" dirty="0" smtClean="0"/>
              <a:t>Process by which someone who feels unable to change something is supported in finding ways of doing so. </a:t>
            </a:r>
          </a:p>
          <a:p>
            <a:pPr lvl="1"/>
            <a:r>
              <a:rPr lang="en-US" dirty="0" smtClean="0"/>
              <a:t>New ways of communicating</a:t>
            </a:r>
          </a:p>
          <a:p>
            <a:pPr lvl="1"/>
            <a:r>
              <a:rPr lang="en-US" dirty="0" smtClean="0"/>
              <a:t>A different way of acting or behaving</a:t>
            </a:r>
          </a:p>
          <a:p>
            <a:pPr lvl="1"/>
            <a:r>
              <a:rPr lang="en-US" dirty="0" smtClean="0"/>
              <a:t>A different way of perceiving their situation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302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Impartiality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More commonly recognized aspect of the role of the mediator</a:t>
            </a:r>
          </a:p>
          <a:p>
            <a:r>
              <a:rPr lang="en-US" dirty="0" smtClean="0"/>
              <a:t>The process must be untainted by the mediator’s biases and prejudices (even though they exist)</a:t>
            </a:r>
          </a:p>
          <a:p>
            <a:r>
              <a:rPr lang="en-US" dirty="0" smtClean="0"/>
              <a:t>Stereotyping is as bad a racism, sexism or any form of bias.</a:t>
            </a:r>
          </a:p>
          <a:p>
            <a:r>
              <a:rPr lang="en-US" dirty="0" smtClean="0"/>
              <a:t>Look at the person next to you:</a:t>
            </a:r>
          </a:p>
          <a:p>
            <a:pPr lvl="1"/>
            <a:r>
              <a:rPr lang="en-US" dirty="0" smtClean="0"/>
              <a:t>What sport do they play</a:t>
            </a:r>
          </a:p>
          <a:p>
            <a:pPr lvl="1"/>
            <a:r>
              <a:rPr lang="en-US" dirty="0" smtClean="0"/>
              <a:t>What type of music do they like</a:t>
            </a:r>
          </a:p>
          <a:p>
            <a:pPr lvl="1"/>
            <a:r>
              <a:rPr lang="en-US" dirty="0" smtClean="0"/>
              <a:t>What type of work do they do</a:t>
            </a:r>
          </a:p>
          <a:p>
            <a:pPr lvl="1"/>
            <a:r>
              <a:rPr lang="en-US" dirty="0" smtClean="0"/>
              <a:t>We all stereotype</a:t>
            </a:r>
          </a:p>
          <a:p>
            <a:pPr lvl="1"/>
            <a:r>
              <a:rPr lang="en-US" dirty="0" smtClean="0"/>
              <a:t>But if we are aware of them, we can avoid destructive analysis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586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No-blame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purpose of mediation is not to investigate or try to find the “truth” about a situation.  It simply acknowledges that there is a problem and assists in in finding another way of looking at the situation and responding to it.</a:t>
            </a:r>
          </a:p>
          <a:p>
            <a:r>
              <a:rPr lang="en-US" dirty="0" smtClean="0"/>
              <a:t>Challenge the behavior not the person.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70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confidentiality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Passing on information, even that which may seem innocuous can exacerbate a difficult situation as it adds to the insecurity of those involved</a:t>
            </a:r>
          </a:p>
          <a:p>
            <a:r>
              <a:rPr lang="en-US" dirty="0" smtClean="0"/>
              <a:t>If people think that their confidences will be disclosed, they will be less likely to share their vulnerabilities.   Who know how others will interpret those issues.</a:t>
            </a:r>
          </a:p>
          <a:p>
            <a:r>
              <a:rPr lang="en-US" dirty="0" smtClean="0"/>
              <a:t>Confidentiality is crucial – it must be treated with reverence.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6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Adult-adult relationship; not parent-child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must remember that we are not relying on the mediator to solve their problems; rather, the mediator is assisting. </a:t>
            </a:r>
          </a:p>
          <a:p>
            <a:r>
              <a:rPr lang="en-US" dirty="0" smtClean="0"/>
              <a:t>Any practice that implies the mediator is the expert in solving a dispute for the parties changes the role from adult-adult to parent-child and ultimately disempowering of the litigant or party.</a:t>
            </a:r>
          </a:p>
          <a:p>
            <a:r>
              <a:rPr lang="en-US" dirty="0" smtClean="0"/>
              <a:t>Parent child approach often results in entrenching the party in their “victimhood” AND create a dependency relationship between the person and the mediator.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1869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1600</TotalTime>
  <Words>540</Words>
  <Application>Microsoft Office PowerPoint</Application>
  <PresentationFormat>Widescreen</PresentationFormat>
  <Paragraphs>60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Angsana New</vt:lpstr>
      <vt:lpstr>Calibri</vt:lpstr>
      <vt:lpstr>Rockwell</vt:lpstr>
      <vt:lpstr>Rockwell Condensed</vt:lpstr>
      <vt:lpstr>Wingdings</vt:lpstr>
      <vt:lpstr>Wood Type</vt:lpstr>
      <vt:lpstr>Underlying Philosophies of dispute resolution   </vt:lpstr>
      <vt:lpstr>PowerPoint Presentation</vt:lpstr>
      <vt:lpstr>Philosophies of mediation</vt:lpstr>
      <vt:lpstr>Ownership</vt:lpstr>
      <vt:lpstr>empowerment</vt:lpstr>
      <vt:lpstr>Impartiality</vt:lpstr>
      <vt:lpstr>No-blame approach</vt:lpstr>
      <vt:lpstr>confidentiality</vt:lpstr>
      <vt:lpstr>Adult-adult relationship; not parent-child</vt:lpstr>
      <vt:lpstr>assumptions</vt:lpstr>
      <vt:lpstr>A word about Assumptions</vt:lpstr>
    </vt:vector>
  </TitlesOfParts>
  <Company>TLSS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Change and Catastrophic Events Working Party XV – AIDA World Congress Rio de Janeiro October 11-13, 2018</dc:title>
  <dc:creator>Richard Traub</dc:creator>
  <cp:lastModifiedBy>Richard K. Traub</cp:lastModifiedBy>
  <cp:revision>32</cp:revision>
  <dcterms:created xsi:type="dcterms:W3CDTF">2018-08-31T14:58:56Z</dcterms:created>
  <dcterms:modified xsi:type="dcterms:W3CDTF">2019-04-23T08:50:45Z</dcterms:modified>
</cp:coreProperties>
</file>